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3" r:id="rId6"/>
    <p:sldId id="264" r:id="rId7"/>
    <p:sldId id="265"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alibri (MS) Bold" panose="020B0604020202020204" charset="0"/>
      <p:regular r:id="rId14"/>
    </p:embeddedFont>
    <p:embeddedFont>
      <p:font typeface="DejaVu Serif" panose="020B0604020202020204" charset="0"/>
      <p:regular r:id="rId15"/>
    </p:embeddedFont>
    <p:embeddedFont>
      <p:font typeface="DejaVu Serif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99" autoAdjust="0"/>
    <p:restoredTop sz="94622" autoAdjust="0"/>
  </p:normalViewPr>
  <p:slideViewPr>
    <p:cSldViewPr>
      <p:cViewPr varScale="1">
        <p:scale>
          <a:sx n="55" d="100"/>
          <a:sy n="55" d="100"/>
        </p:scale>
        <p:origin x="883"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F953A7-0115-4F76-8894-D1668E078780}" type="datetimeFigureOut">
              <a:rPr lang="en-US" smtClean="0"/>
              <a:t>6/27/2025</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2A7F8-A636-4FF8-970F-D51F755C5EA3}" type="slidenum">
              <a:rPr lang="en-US" smtClean="0"/>
              <a:t>‹#›</a:t>
            </a:fld>
            <a:endParaRPr lang="en-US"/>
          </a:p>
        </p:txBody>
      </p:sp>
    </p:spTree>
    <p:extLst>
      <p:ext uri="{BB962C8B-B14F-4D97-AF65-F5344CB8AC3E}">
        <p14:creationId xmlns:p14="http://schemas.microsoft.com/office/powerpoint/2010/main" val="3690790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E4B2A7F8-A636-4FF8-970F-D51F755C5EA3}" type="slidenum">
              <a:rPr lang="en-US" smtClean="0"/>
              <a:t>5</a:t>
            </a:fld>
            <a:endParaRPr lang="en-US"/>
          </a:p>
        </p:txBody>
      </p:sp>
    </p:spTree>
    <p:extLst>
      <p:ext uri="{BB962C8B-B14F-4D97-AF65-F5344CB8AC3E}">
        <p14:creationId xmlns:p14="http://schemas.microsoft.com/office/powerpoint/2010/main" val="2225213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E4B2A7F8-A636-4FF8-970F-D51F755C5EA3}" type="slidenum">
              <a:rPr lang="en-US" smtClean="0"/>
              <a:t>6</a:t>
            </a:fld>
            <a:endParaRPr lang="en-US"/>
          </a:p>
        </p:txBody>
      </p:sp>
    </p:spTree>
    <p:extLst>
      <p:ext uri="{BB962C8B-B14F-4D97-AF65-F5344CB8AC3E}">
        <p14:creationId xmlns:p14="http://schemas.microsoft.com/office/powerpoint/2010/main" val="123306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 y="9601200"/>
            <a:ext cx="18288000" cy="685800"/>
            <a:chOff x="0" y="0"/>
            <a:chExt cx="24384000" cy="914400"/>
          </a:xfrm>
        </p:grpSpPr>
        <p:sp>
          <p:nvSpPr>
            <p:cNvPr id="4" name="Freeform 4"/>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5" name="Group 5"/>
          <p:cNvGrpSpPr/>
          <p:nvPr/>
        </p:nvGrpSpPr>
        <p:grpSpPr>
          <a:xfrm>
            <a:off x="0" y="9501474"/>
            <a:ext cx="18288002" cy="98997"/>
            <a:chOff x="0" y="0"/>
            <a:chExt cx="24384002" cy="131996"/>
          </a:xfrm>
        </p:grpSpPr>
        <p:sp>
          <p:nvSpPr>
            <p:cNvPr id="6" name="Freeform 6"/>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7" name="AutoShape 7"/>
          <p:cNvSpPr/>
          <p:nvPr/>
        </p:nvSpPr>
        <p:spPr>
          <a:xfrm rot="2188">
            <a:off x="1785534" y="2606767"/>
            <a:ext cx="14959968" cy="0"/>
          </a:xfrm>
          <a:prstGeom prst="line">
            <a:avLst/>
          </a:prstGeom>
          <a:ln w="9525" cap="rnd">
            <a:solidFill>
              <a:srgbClr val="000000"/>
            </a:solidFill>
            <a:prstDash val="solid"/>
            <a:headEnd type="none" w="sm" len="sm"/>
            <a:tailEnd type="none" w="sm" len="sm"/>
          </a:ln>
        </p:spPr>
      </p:sp>
      <p:grpSp>
        <p:nvGrpSpPr>
          <p:cNvPr id="8" name="Group 8"/>
          <p:cNvGrpSpPr/>
          <p:nvPr/>
        </p:nvGrpSpPr>
        <p:grpSpPr>
          <a:xfrm>
            <a:off x="4762" y="9601200"/>
            <a:ext cx="18283238" cy="685800"/>
            <a:chOff x="0" y="0"/>
            <a:chExt cx="24377650" cy="914400"/>
          </a:xfrm>
        </p:grpSpPr>
        <p:sp>
          <p:nvSpPr>
            <p:cNvPr id="9" name="Freeform 9"/>
            <p:cNvSpPr/>
            <p:nvPr/>
          </p:nvSpPr>
          <p:spPr>
            <a:xfrm>
              <a:off x="0" y="0"/>
              <a:ext cx="24377650" cy="914400"/>
            </a:xfrm>
            <a:custGeom>
              <a:avLst/>
              <a:gdLst/>
              <a:ahLst/>
              <a:cxnLst/>
              <a:rect l="l" t="t" r="r" b="b"/>
              <a:pathLst>
                <a:path w="24377650" h="914400">
                  <a:moveTo>
                    <a:pt x="0" y="0"/>
                  </a:moveTo>
                  <a:lnTo>
                    <a:pt x="24377650" y="0"/>
                  </a:lnTo>
                  <a:lnTo>
                    <a:pt x="24377650" y="914400"/>
                  </a:lnTo>
                  <a:lnTo>
                    <a:pt x="0" y="914400"/>
                  </a:lnTo>
                  <a:close/>
                </a:path>
              </a:pathLst>
            </a:custGeom>
            <a:solidFill>
              <a:srgbClr val="BD582C"/>
            </a:solidFill>
          </p:spPr>
        </p:sp>
      </p:grpSp>
      <p:grpSp>
        <p:nvGrpSpPr>
          <p:cNvPr id="10" name="Group 10"/>
          <p:cNvGrpSpPr/>
          <p:nvPr/>
        </p:nvGrpSpPr>
        <p:grpSpPr>
          <a:xfrm>
            <a:off x="22" y="9501474"/>
            <a:ext cx="18283238" cy="96012"/>
            <a:chOff x="0" y="0"/>
            <a:chExt cx="24377650" cy="128016"/>
          </a:xfrm>
        </p:grpSpPr>
        <p:sp>
          <p:nvSpPr>
            <p:cNvPr id="11" name="Freeform 11"/>
            <p:cNvSpPr/>
            <p:nvPr/>
          </p:nvSpPr>
          <p:spPr>
            <a:xfrm>
              <a:off x="0" y="0"/>
              <a:ext cx="24377650" cy="128016"/>
            </a:xfrm>
            <a:custGeom>
              <a:avLst/>
              <a:gdLst/>
              <a:ahLst/>
              <a:cxnLst/>
              <a:rect l="l" t="t" r="r" b="b"/>
              <a:pathLst>
                <a:path w="24377650" h="128016">
                  <a:moveTo>
                    <a:pt x="0" y="0"/>
                  </a:moveTo>
                  <a:lnTo>
                    <a:pt x="24377650" y="0"/>
                  </a:lnTo>
                  <a:lnTo>
                    <a:pt x="24377650" y="128016"/>
                  </a:lnTo>
                  <a:lnTo>
                    <a:pt x="0" y="128016"/>
                  </a:lnTo>
                  <a:close/>
                </a:path>
              </a:pathLst>
            </a:custGeom>
            <a:solidFill>
              <a:srgbClr val="E48312"/>
            </a:solidFill>
          </p:spPr>
        </p:sp>
      </p:grpSp>
      <p:sp>
        <p:nvSpPr>
          <p:cNvPr id="12" name="AutoShape 12"/>
          <p:cNvSpPr/>
          <p:nvPr/>
        </p:nvSpPr>
        <p:spPr>
          <a:xfrm rot="2209">
            <a:off x="1806723" y="6515100"/>
            <a:ext cx="14822808" cy="0"/>
          </a:xfrm>
          <a:prstGeom prst="line">
            <a:avLst/>
          </a:prstGeom>
          <a:ln w="9525" cap="rnd">
            <a:solidFill>
              <a:srgbClr val="000000"/>
            </a:solidFill>
            <a:prstDash val="solid"/>
            <a:headEnd type="none" w="sm" len="sm"/>
            <a:tailEnd type="none" w="sm" len="sm"/>
          </a:ln>
        </p:spPr>
      </p:sp>
      <p:sp>
        <p:nvSpPr>
          <p:cNvPr id="13" name="Freeform 13" descr="Birbirine bağlı noktalar ağı"/>
          <p:cNvSpPr/>
          <p:nvPr/>
        </p:nvSpPr>
        <p:spPr>
          <a:xfrm>
            <a:off x="30" y="15"/>
            <a:ext cx="18287970" cy="10286985"/>
          </a:xfrm>
          <a:custGeom>
            <a:avLst/>
            <a:gdLst/>
            <a:ahLst/>
            <a:cxnLst/>
            <a:rect l="l" t="t" r="r" b="b"/>
            <a:pathLst>
              <a:path w="18287970" h="10286985">
                <a:moveTo>
                  <a:pt x="0" y="0"/>
                </a:moveTo>
                <a:lnTo>
                  <a:pt x="18287970" y="0"/>
                </a:lnTo>
                <a:lnTo>
                  <a:pt x="18287970" y="10286985"/>
                </a:lnTo>
                <a:lnTo>
                  <a:pt x="0" y="10286985"/>
                </a:lnTo>
                <a:lnTo>
                  <a:pt x="0" y="0"/>
                </a:lnTo>
                <a:close/>
              </a:path>
            </a:pathLst>
          </a:custGeom>
          <a:blipFill>
            <a:blip r:embed="rId4">
              <a:alphaModFix amt="40000"/>
            </a:blip>
            <a:stretch>
              <a:fillRect l="-25143" r="-555" b="-275"/>
            </a:stretch>
          </a:blipFill>
        </p:spPr>
      </p:sp>
      <p:grpSp>
        <p:nvGrpSpPr>
          <p:cNvPr id="14" name="Group 14"/>
          <p:cNvGrpSpPr/>
          <p:nvPr/>
        </p:nvGrpSpPr>
        <p:grpSpPr>
          <a:xfrm>
            <a:off x="1766048" y="1502546"/>
            <a:ext cx="14979453" cy="4547253"/>
            <a:chOff x="0" y="0"/>
            <a:chExt cx="18766302" cy="5696812"/>
          </a:xfrm>
        </p:grpSpPr>
        <p:sp>
          <p:nvSpPr>
            <p:cNvPr id="15" name="Freeform 15"/>
            <p:cNvSpPr/>
            <p:nvPr/>
          </p:nvSpPr>
          <p:spPr>
            <a:xfrm>
              <a:off x="0" y="0"/>
              <a:ext cx="18766303" cy="5696812"/>
            </a:xfrm>
            <a:custGeom>
              <a:avLst/>
              <a:gdLst/>
              <a:ahLst/>
              <a:cxnLst/>
              <a:rect l="l" t="t" r="r" b="b"/>
              <a:pathLst>
                <a:path w="18766303" h="5696812">
                  <a:moveTo>
                    <a:pt x="0" y="0"/>
                  </a:moveTo>
                  <a:lnTo>
                    <a:pt x="18766303" y="0"/>
                  </a:lnTo>
                  <a:lnTo>
                    <a:pt x="18766303" y="5696812"/>
                  </a:lnTo>
                  <a:lnTo>
                    <a:pt x="0" y="5696812"/>
                  </a:lnTo>
                  <a:close/>
                </a:path>
              </a:pathLst>
            </a:custGeom>
            <a:solidFill>
              <a:srgbClr val="000000">
                <a:alpha val="0"/>
              </a:srgbClr>
            </a:solidFill>
          </p:spPr>
        </p:sp>
        <p:sp>
          <p:nvSpPr>
            <p:cNvPr id="16" name="TextBox 16"/>
            <p:cNvSpPr txBox="1"/>
            <p:nvPr/>
          </p:nvSpPr>
          <p:spPr>
            <a:xfrm>
              <a:off x="0" y="-38100"/>
              <a:ext cx="18766302" cy="5734912"/>
            </a:xfrm>
            <a:prstGeom prst="rect">
              <a:avLst/>
            </a:prstGeom>
          </p:spPr>
          <p:txBody>
            <a:bodyPr lIns="0" tIns="0" rIns="0" bIns="0" rtlCol="0" anchor="b"/>
            <a:lstStyle/>
            <a:p>
              <a:pPr algn="l">
                <a:lnSpc>
                  <a:spcPts val="11016"/>
                </a:lnSpc>
              </a:pPr>
              <a:r>
                <a:rPr lang="en-US" sz="10800" b="1" spc="-75">
                  <a:solidFill>
                    <a:srgbClr val="262626"/>
                  </a:solidFill>
                  <a:latin typeface="Calibri (MS) Bold"/>
                  <a:ea typeface="Calibri (MS) Bold"/>
                  <a:cs typeface="Calibri (MS) Bold"/>
                  <a:sym typeface="Calibri (MS) Bold"/>
                </a:rPr>
                <a:t>Optimizing Emergency Fire Response Using Traffic Data </a:t>
              </a:r>
            </a:p>
          </p:txBody>
        </p:sp>
      </p:grpSp>
      <p:grpSp>
        <p:nvGrpSpPr>
          <p:cNvPr id="17" name="Group 17"/>
          <p:cNvGrpSpPr/>
          <p:nvPr/>
        </p:nvGrpSpPr>
        <p:grpSpPr>
          <a:xfrm>
            <a:off x="-304800" y="6911684"/>
            <a:ext cx="17114118" cy="1765899"/>
            <a:chOff x="-2702024" y="-68532"/>
            <a:chExt cx="22818824" cy="2354532"/>
          </a:xfrm>
        </p:grpSpPr>
        <p:sp>
          <p:nvSpPr>
            <p:cNvPr id="18" name="Freeform 18"/>
            <p:cNvSpPr/>
            <p:nvPr/>
          </p:nvSpPr>
          <p:spPr>
            <a:xfrm>
              <a:off x="-2702024" y="-68532"/>
              <a:ext cx="20116800" cy="2286000"/>
            </a:xfrm>
            <a:custGeom>
              <a:avLst/>
              <a:gdLst/>
              <a:ahLst/>
              <a:cxnLst/>
              <a:rect l="l" t="t" r="r" b="b"/>
              <a:pathLst>
                <a:path w="20116800" h="2286000">
                  <a:moveTo>
                    <a:pt x="0" y="0"/>
                  </a:moveTo>
                  <a:lnTo>
                    <a:pt x="20116800" y="0"/>
                  </a:lnTo>
                  <a:lnTo>
                    <a:pt x="20116800" y="2286000"/>
                  </a:lnTo>
                  <a:lnTo>
                    <a:pt x="0" y="2286000"/>
                  </a:lnTo>
                  <a:close/>
                </a:path>
              </a:pathLst>
            </a:custGeom>
            <a:solidFill>
              <a:srgbClr val="000000">
                <a:alpha val="0"/>
              </a:srgbClr>
            </a:solidFill>
          </p:spPr>
        </p:sp>
        <p:sp>
          <p:nvSpPr>
            <p:cNvPr id="19" name="TextBox 19"/>
            <p:cNvSpPr txBox="1"/>
            <p:nvPr/>
          </p:nvSpPr>
          <p:spPr>
            <a:xfrm>
              <a:off x="0" y="-19050"/>
              <a:ext cx="20116800" cy="2305050"/>
            </a:xfrm>
            <a:prstGeom prst="rect">
              <a:avLst/>
            </a:prstGeom>
          </p:spPr>
          <p:txBody>
            <a:bodyPr lIns="0" tIns="0" rIns="0" bIns="0" rtlCol="0" anchor="t"/>
            <a:lstStyle/>
            <a:p>
              <a:pPr algn="l">
                <a:lnSpc>
                  <a:spcPts val="3888"/>
                </a:lnSpc>
              </a:pPr>
              <a:r>
                <a:rPr lang="tr-TR" sz="3600" b="1" spc="299" dirty="0">
                  <a:solidFill>
                    <a:srgbClr val="637052"/>
                  </a:solidFill>
                  <a:latin typeface="Calibri (MS) Bold"/>
                  <a:ea typeface="Calibri (MS) Bold"/>
                  <a:cs typeface="Calibri (MS) Bold"/>
                  <a:sym typeface="Calibri (MS) Bold"/>
                </a:rPr>
                <a:t>Furkan Karagöz 040210008</a:t>
              </a:r>
              <a:endParaRPr lang="en-US" sz="3600" b="1" spc="299" dirty="0">
                <a:solidFill>
                  <a:srgbClr val="637052"/>
                </a:solidFill>
                <a:latin typeface="Calibri (MS) Bold"/>
                <a:ea typeface="Calibri (MS) Bold"/>
                <a:cs typeface="Calibri (MS) Bold"/>
                <a:sym typeface="Calibri (MS) Bold"/>
              </a:endParaRPr>
            </a:p>
            <a:p>
              <a:pPr algn="l">
                <a:lnSpc>
                  <a:spcPts val="3888"/>
                </a:lnSpc>
              </a:pPr>
              <a:r>
                <a:rPr lang="tr-TR" sz="3600" b="1" spc="299" dirty="0">
                  <a:solidFill>
                    <a:srgbClr val="637052"/>
                  </a:solidFill>
                  <a:latin typeface="Calibri (MS) Bold"/>
                  <a:ea typeface="Calibri (MS) Bold"/>
                  <a:cs typeface="Calibri (MS) Bold"/>
                  <a:sym typeface="Calibri (MS) Bold"/>
                </a:rPr>
                <a:t>Alim Ege Uzun   040230755</a:t>
              </a:r>
              <a:endParaRPr lang="en-US" sz="3600" b="1" spc="299" dirty="0">
                <a:solidFill>
                  <a:srgbClr val="637052"/>
                </a:solidFill>
                <a:latin typeface="Calibri (MS) Bold"/>
                <a:ea typeface="Calibri (MS) Bold"/>
                <a:cs typeface="Calibri (MS) Bold"/>
                <a:sym typeface="Calibri (MS) Bol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sp>
        <p:nvSpPr>
          <p:cNvPr id="4" name="Freeform 4"/>
          <p:cNvSpPr/>
          <p:nvPr/>
        </p:nvSpPr>
        <p:spPr>
          <a:xfrm>
            <a:off x="3493372" y="4483518"/>
            <a:ext cx="11301259" cy="4774782"/>
          </a:xfrm>
          <a:custGeom>
            <a:avLst/>
            <a:gdLst/>
            <a:ahLst/>
            <a:cxnLst/>
            <a:rect l="l" t="t" r="r" b="b"/>
            <a:pathLst>
              <a:path w="11301259" h="4774782">
                <a:moveTo>
                  <a:pt x="0" y="0"/>
                </a:moveTo>
                <a:lnTo>
                  <a:pt x="11301259" y="0"/>
                </a:lnTo>
                <a:lnTo>
                  <a:pt x="11301259" y="4774782"/>
                </a:lnTo>
                <a:lnTo>
                  <a:pt x="0" y="4774782"/>
                </a:lnTo>
                <a:lnTo>
                  <a:pt x="0" y="0"/>
                </a:lnTo>
                <a:close/>
              </a:path>
            </a:pathLst>
          </a:custGeom>
          <a:blipFill>
            <a:blip r:embed="rId2"/>
            <a:stretch>
              <a:fillRect/>
            </a:stretch>
          </a:blipFill>
        </p:spPr>
      </p:sp>
      <p:sp>
        <p:nvSpPr>
          <p:cNvPr id="5" name="Freeform 5"/>
          <p:cNvSpPr/>
          <p:nvPr/>
        </p:nvSpPr>
        <p:spPr>
          <a:xfrm>
            <a:off x="3493371" y="1089278"/>
            <a:ext cx="11301259" cy="3051340"/>
          </a:xfrm>
          <a:custGeom>
            <a:avLst/>
            <a:gdLst/>
            <a:ahLst/>
            <a:cxnLst/>
            <a:rect l="l" t="t" r="r" b="b"/>
            <a:pathLst>
              <a:path w="11301259" h="3051340">
                <a:moveTo>
                  <a:pt x="0" y="0"/>
                </a:moveTo>
                <a:lnTo>
                  <a:pt x="11301258" y="0"/>
                </a:lnTo>
                <a:lnTo>
                  <a:pt x="11301258" y="3051340"/>
                </a:lnTo>
                <a:lnTo>
                  <a:pt x="0" y="3051340"/>
                </a:lnTo>
                <a:lnTo>
                  <a:pt x="0" y="0"/>
                </a:lnTo>
                <a:close/>
              </a:path>
            </a:pathLst>
          </a:custGeom>
          <a:blipFill>
            <a:blip r:embed="rId3"/>
            <a:stretch>
              <a:fillRect/>
            </a:stretch>
          </a:blipFill>
        </p:spPr>
      </p:sp>
      <p:sp>
        <p:nvSpPr>
          <p:cNvPr id="6" name="TextBox 6"/>
          <p:cNvSpPr txBox="1"/>
          <p:nvPr/>
        </p:nvSpPr>
        <p:spPr>
          <a:xfrm>
            <a:off x="4328501" y="186689"/>
            <a:ext cx="9251752" cy="559689"/>
          </a:xfrm>
          <a:prstGeom prst="rect">
            <a:avLst/>
          </a:prstGeom>
        </p:spPr>
        <p:txBody>
          <a:bodyPr lIns="0" tIns="0" rIns="0" bIns="0" rtlCol="0" anchor="t">
            <a:spAutoFit/>
          </a:bodyPr>
          <a:lstStyle/>
          <a:p>
            <a:pPr algn="ctr">
              <a:lnSpc>
                <a:spcPts val="3888"/>
              </a:lnSpc>
              <a:spcBef>
                <a:spcPct val="0"/>
              </a:spcBef>
            </a:pPr>
            <a:r>
              <a:rPr lang="en-US" sz="3600" b="1" spc="299">
                <a:solidFill>
                  <a:srgbClr val="000000"/>
                </a:solidFill>
                <a:latin typeface="Calibri (MS) Bold"/>
                <a:ea typeface="Calibri (MS) Bold"/>
                <a:cs typeface="Calibri (MS) Bold"/>
                <a:sym typeface="Calibri (MS) Bold"/>
              </a:rPr>
              <a:t>Istanbul Fire Stations and Vehicle Counts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0" y="9501474"/>
            <a:ext cx="18288002" cy="98997"/>
            <a:chOff x="0" y="0"/>
            <a:chExt cx="24384002"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rot="2188">
            <a:off x="1785534" y="2606767"/>
            <a:ext cx="14959968" cy="0"/>
          </a:xfrm>
          <a:prstGeom prst="line">
            <a:avLst/>
          </a:prstGeom>
          <a:ln w="9525" cap="rnd">
            <a:solidFill>
              <a:srgbClr val="000000"/>
            </a:solidFill>
            <a:prstDash val="solid"/>
            <a:headEnd type="none" w="sm" len="sm"/>
            <a:tailEnd type="none" w="sm" len="sm"/>
          </a:ln>
        </p:spPr>
      </p:sp>
      <p:sp>
        <p:nvSpPr>
          <p:cNvPr id="8" name="Freeform 8" descr="metin, ekran görüntüsü, sayı, numara, çizgi içeren bir resim  Yapay zeka tarafından oluşturulan içerik yanlış olabilir."/>
          <p:cNvSpPr/>
          <p:nvPr/>
        </p:nvSpPr>
        <p:spPr>
          <a:xfrm>
            <a:off x="11969792" y="3057974"/>
            <a:ext cx="6318208" cy="5414694"/>
          </a:xfrm>
          <a:custGeom>
            <a:avLst/>
            <a:gdLst/>
            <a:ahLst/>
            <a:cxnLst/>
            <a:rect l="l" t="t" r="r" b="b"/>
            <a:pathLst>
              <a:path w="6318208" h="5414694">
                <a:moveTo>
                  <a:pt x="0" y="0"/>
                </a:moveTo>
                <a:lnTo>
                  <a:pt x="6318208" y="0"/>
                </a:lnTo>
                <a:lnTo>
                  <a:pt x="6318208" y="5414694"/>
                </a:lnTo>
                <a:lnTo>
                  <a:pt x="0" y="5414694"/>
                </a:lnTo>
                <a:lnTo>
                  <a:pt x="0" y="0"/>
                </a:lnTo>
                <a:close/>
              </a:path>
            </a:pathLst>
          </a:custGeom>
          <a:blipFill>
            <a:blip r:embed="rId2"/>
            <a:stretch>
              <a:fillRect l="-3618" r="-3618"/>
            </a:stretch>
          </a:blipFill>
        </p:spPr>
      </p:sp>
      <p:sp>
        <p:nvSpPr>
          <p:cNvPr id="10" name="TextBox 10"/>
          <p:cNvSpPr txBox="1"/>
          <p:nvPr/>
        </p:nvSpPr>
        <p:spPr>
          <a:xfrm>
            <a:off x="760280" y="684736"/>
            <a:ext cx="16630454" cy="1708705"/>
          </a:xfrm>
          <a:prstGeom prst="rect">
            <a:avLst/>
          </a:prstGeom>
        </p:spPr>
        <p:txBody>
          <a:bodyPr lIns="0" tIns="0" rIns="0" bIns="0" rtlCol="0" anchor="t">
            <a:spAutoFit/>
          </a:bodyPr>
          <a:lstStyle/>
          <a:p>
            <a:pPr algn="l">
              <a:lnSpc>
                <a:spcPts val="4519"/>
              </a:lnSpc>
            </a:pPr>
            <a:r>
              <a:rPr lang="en-US" sz="3228">
                <a:solidFill>
                  <a:srgbClr val="000000"/>
                </a:solidFill>
                <a:latin typeface="DejaVu Serif"/>
                <a:ea typeface="DejaVu Serif"/>
                <a:cs typeface="DejaVu Serif"/>
                <a:sym typeface="DejaVu Serif"/>
              </a:rPr>
              <a:t>In order to work more easily with the geohash regions in Kağıthane, Beşiktaş, Şişli, and Sarıyer, and to account for the capacity limits of the stations, we reduced the number of regions to 80 using the clustering method.</a:t>
            </a:r>
          </a:p>
        </p:txBody>
      </p:sp>
      <p:pic>
        <p:nvPicPr>
          <p:cNvPr id="1026" name="Picture 2">
            <a:extLst>
              <a:ext uri="{FF2B5EF4-FFF2-40B4-BE49-F238E27FC236}">
                <a16:creationId xmlns:a16="http://schemas.microsoft.com/office/drawing/2014/main" id="{203CC8A4-E094-420C-A3AB-90BB35E6A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57847"/>
            <a:ext cx="6309490" cy="3976142"/>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9" descr="metin, ekran görüntüsü, diyagram, sayı, numara içeren bir resim  Yapay zeka tarafından oluşturulan içerik yanlış olabilir."/>
          <p:cNvSpPr/>
          <p:nvPr/>
        </p:nvSpPr>
        <p:spPr>
          <a:xfrm>
            <a:off x="6210527" y="3063417"/>
            <a:ext cx="5591766" cy="5414694"/>
          </a:xfrm>
          <a:custGeom>
            <a:avLst/>
            <a:gdLst/>
            <a:ahLst/>
            <a:cxnLst/>
            <a:rect l="l" t="t" r="r" b="b"/>
            <a:pathLst>
              <a:path w="5591766" h="5414694">
                <a:moveTo>
                  <a:pt x="0" y="0"/>
                </a:moveTo>
                <a:lnTo>
                  <a:pt x="5591766" y="0"/>
                </a:lnTo>
                <a:lnTo>
                  <a:pt x="5591766" y="5414694"/>
                </a:lnTo>
                <a:lnTo>
                  <a:pt x="0" y="5414694"/>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grpSp>
        <p:nvGrpSpPr>
          <p:cNvPr id="4" name="Group 4"/>
          <p:cNvGrpSpPr/>
          <p:nvPr/>
        </p:nvGrpSpPr>
        <p:grpSpPr>
          <a:xfrm>
            <a:off x="0" y="9501474"/>
            <a:ext cx="18288002" cy="98997"/>
            <a:chOff x="0" y="0"/>
            <a:chExt cx="24384002" cy="131996"/>
          </a:xfrm>
        </p:grpSpPr>
        <p:sp>
          <p:nvSpPr>
            <p:cNvPr id="5" name="Freeform 5"/>
            <p:cNvSpPr/>
            <p:nvPr/>
          </p:nvSpPr>
          <p:spPr>
            <a:xfrm>
              <a:off x="0" y="0"/>
              <a:ext cx="24384000" cy="131953"/>
            </a:xfrm>
            <a:custGeom>
              <a:avLst/>
              <a:gdLst/>
              <a:ahLst/>
              <a:cxnLst/>
              <a:rect l="l" t="t" r="r" b="b"/>
              <a:pathLst>
                <a:path w="24384000" h="131953">
                  <a:moveTo>
                    <a:pt x="0" y="0"/>
                  </a:moveTo>
                  <a:lnTo>
                    <a:pt x="24384000" y="0"/>
                  </a:lnTo>
                  <a:lnTo>
                    <a:pt x="24384000" y="131953"/>
                  </a:lnTo>
                  <a:lnTo>
                    <a:pt x="0" y="131953"/>
                  </a:lnTo>
                  <a:close/>
                </a:path>
              </a:pathLst>
            </a:custGeom>
            <a:solidFill>
              <a:srgbClr val="E48312"/>
            </a:solidFill>
          </p:spPr>
        </p:sp>
      </p:grpSp>
      <p:sp>
        <p:nvSpPr>
          <p:cNvPr id="6" name="AutoShape 6"/>
          <p:cNvSpPr/>
          <p:nvPr/>
        </p:nvSpPr>
        <p:spPr>
          <a:xfrm>
            <a:off x="604187" y="736376"/>
            <a:ext cx="14959965" cy="9525"/>
          </a:xfrm>
          <a:prstGeom prst="line">
            <a:avLst/>
          </a:prstGeom>
          <a:ln w="9525" cap="rnd">
            <a:solidFill>
              <a:srgbClr val="000000"/>
            </a:solidFill>
            <a:prstDash val="solid"/>
            <a:headEnd type="none" w="sm" len="sm"/>
            <a:tailEnd type="none" w="sm" len="sm"/>
          </a:ln>
        </p:spPr>
      </p:sp>
      <p:sp>
        <p:nvSpPr>
          <p:cNvPr id="7" name="Freeform 7" descr="harita, metin, atlas içeren bir resim  Yapay zeka tarafından oluşturulan içerik yanlış olabilir."/>
          <p:cNvSpPr/>
          <p:nvPr/>
        </p:nvSpPr>
        <p:spPr>
          <a:xfrm>
            <a:off x="259642" y="745901"/>
            <a:ext cx="3591395" cy="7443307"/>
          </a:xfrm>
          <a:custGeom>
            <a:avLst/>
            <a:gdLst/>
            <a:ahLst/>
            <a:cxnLst/>
            <a:rect l="l" t="t" r="r" b="b"/>
            <a:pathLst>
              <a:path w="3591395" h="7443307">
                <a:moveTo>
                  <a:pt x="0" y="0"/>
                </a:moveTo>
                <a:lnTo>
                  <a:pt x="3591394" y="0"/>
                </a:lnTo>
                <a:lnTo>
                  <a:pt x="3591394" y="7443307"/>
                </a:lnTo>
                <a:lnTo>
                  <a:pt x="0" y="7443307"/>
                </a:lnTo>
                <a:lnTo>
                  <a:pt x="0" y="0"/>
                </a:lnTo>
                <a:close/>
              </a:path>
            </a:pathLst>
          </a:custGeom>
          <a:blipFill>
            <a:blip r:embed="rId2"/>
            <a:stretch>
              <a:fillRect t="-29" b="-29"/>
            </a:stretch>
          </a:blipFill>
        </p:spPr>
      </p:sp>
      <p:sp>
        <p:nvSpPr>
          <p:cNvPr id="8" name="Freeform 8" descr="harita, metin, atlas içeren bir resim  Yapay zeka tarafından oluşturulan içerik yanlış olabilir."/>
          <p:cNvSpPr/>
          <p:nvPr/>
        </p:nvSpPr>
        <p:spPr>
          <a:xfrm>
            <a:off x="4070579" y="736376"/>
            <a:ext cx="3520032" cy="7449807"/>
          </a:xfrm>
          <a:custGeom>
            <a:avLst/>
            <a:gdLst/>
            <a:ahLst/>
            <a:cxnLst/>
            <a:rect l="l" t="t" r="r" b="b"/>
            <a:pathLst>
              <a:path w="3520032" h="7449807">
                <a:moveTo>
                  <a:pt x="0" y="0"/>
                </a:moveTo>
                <a:lnTo>
                  <a:pt x="3520032" y="0"/>
                </a:lnTo>
                <a:lnTo>
                  <a:pt x="3520032" y="7449807"/>
                </a:lnTo>
                <a:lnTo>
                  <a:pt x="0" y="7449807"/>
                </a:lnTo>
                <a:lnTo>
                  <a:pt x="0" y="0"/>
                </a:lnTo>
                <a:close/>
              </a:path>
            </a:pathLst>
          </a:custGeom>
          <a:blipFill>
            <a:blip r:embed="rId3"/>
            <a:stretch>
              <a:fillRect l="-51" r="-51"/>
            </a:stretch>
          </a:blipFill>
        </p:spPr>
      </p:sp>
      <p:sp>
        <p:nvSpPr>
          <p:cNvPr id="9" name="Freeform 9"/>
          <p:cNvSpPr/>
          <p:nvPr/>
        </p:nvSpPr>
        <p:spPr>
          <a:xfrm>
            <a:off x="7809686" y="736376"/>
            <a:ext cx="3592397" cy="7449807"/>
          </a:xfrm>
          <a:custGeom>
            <a:avLst/>
            <a:gdLst/>
            <a:ahLst/>
            <a:cxnLst/>
            <a:rect l="l" t="t" r="r" b="b"/>
            <a:pathLst>
              <a:path w="3592397" h="7449807">
                <a:moveTo>
                  <a:pt x="0" y="0"/>
                </a:moveTo>
                <a:lnTo>
                  <a:pt x="3592397" y="0"/>
                </a:lnTo>
                <a:lnTo>
                  <a:pt x="3592397" y="7449807"/>
                </a:lnTo>
                <a:lnTo>
                  <a:pt x="0" y="7449807"/>
                </a:lnTo>
                <a:lnTo>
                  <a:pt x="0" y="0"/>
                </a:lnTo>
                <a:close/>
              </a:path>
            </a:pathLst>
          </a:custGeom>
          <a:blipFill>
            <a:blip r:embed="rId4"/>
            <a:stretch>
              <a:fillRect/>
            </a:stretch>
          </a:blipFill>
        </p:spPr>
      </p:sp>
      <p:sp>
        <p:nvSpPr>
          <p:cNvPr id="10" name="Freeform 10"/>
          <p:cNvSpPr/>
          <p:nvPr/>
        </p:nvSpPr>
        <p:spPr>
          <a:xfrm>
            <a:off x="12057856" y="6475451"/>
            <a:ext cx="6002342" cy="1316919"/>
          </a:xfrm>
          <a:custGeom>
            <a:avLst/>
            <a:gdLst/>
            <a:ahLst/>
            <a:cxnLst/>
            <a:rect l="l" t="t" r="r" b="b"/>
            <a:pathLst>
              <a:path w="6002342" h="1316919">
                <a:moveTo>
                  <a:pt x="0" y="0"/>
                </a:moveTo>
                <a:lnTo>
                  <a:pt x="6002342" y="0"/>
                </a:lnTo>
                <a:lnTo>
                  <a:pt x="6002342" y="1316918"/>
                </a:lnTo>
                <a:lnTo>
                  <a:pt x="0" y="1316918"/>
                </a:lnTo>
                <a:lnTo>
                  <a:pt x="0" y="0"/>
                </a:lnTo>
                <a:close/>
              </a:path>
            </a:pathLst>
          </a:custGeom>
          <a:blipFill>
            <a:blip r:embed="rId5"/>
            <a:stretch>
              <a:fillRect t="-448" b="-2317"/>
            </a:stretch>
          </a:blipFill>
        </p:spPr>
      </p:sp>
      <p:sp>
        <p:nvSpPr>
          <p:cNvPr id="11" name="Freeform 11"/>
          <p:cNvSpPr/>
          <p:nvPr/>
        </p:nvSpPr>
        <p:spPr>
          <a:xfrm>
            <a:off x="12048380" y="1766528"/>
            <a:ext cx="6008650" cy="1347619"/>
          </a:xfrm>
          <a:custGeom>
            <a:avLst/>
            <a:gdLst/>
            <a:ahLst/>
            <a:cxnLst/>
            <a:rect l="l" t="t" r="r" b="b"/>
            <a:pathLst>
              <a:path w="6008650" h="1347619">
                <a:moveTo>
                  <a:pt x="0" y="0"/>
                </a:moveTo>
                <a:lnTo>
                  <a:pt x="6008649" y="0"/>
                </a:lnTo>
                <a:lnTo>
                  <a:pt x="6008649" y="1347619"/>
                </a:lnTo>
                <a:lnTo>
                  <a:pt x="0" y="1347619"/>
                </a:lnTo>
                <a:lnTo>
                  <a:pt x="0" y="0"/>
                </a:lnTo>
                <a:close/>
              </a:path>
            </a:pathLst>
          </a:custGeom>
          <a:blipFill>
            <a:blip r:embed="rId6"/>
            <a:stretch>
              <a:fillRect/>
            </a:stretch>
          </a:blipFill>
        </p:spPr>
      </p:sp>
      <p:sp>
        <p:nvSpPr>
          <p:cNvPr id="12" name="Freeform 12"/>
          <p:cNvSpPr/>
          <p:nvPr/>
        </p:nvSpPr>
        <p:spPr>
          <a:xfrm>
            <a:off x="12057856" y="4130012"/>
            <a:ext cx="5999173" cy="1326263"/>
          </a:xfrm>
          <a:custGeom>
            <a:avLst/>
            <a:gdLst/>
            <a:ahLst/>
            <a:cxnLst/>
            <a:rect l="l" t="t" r="r" b="b"/>
            <a:pathLst>
              <a:path w="5999173" h="1326263">
                <a:moveTo>
                  <a:pt x="0" y="0"/>
                </a:moveTo>
                <a:lnTo>
                  <a:pt x="5999173" y="0"/>
                </a:lnTo>
                <a:lnTo>
                  <a:pt x="5999173" y="1326264"/>
                </a:lnTo>
                <a:lnTo>
                  <a:pt x="0" y="1326264"/>
                </a:lnTo>
                <a:lnTo>
                  <a:pt x="0" y="0"/>
                </a:lnTo>
                <a:close/>
              </a:path>
            </a:pathLst>
          </a:custGeom>
          <a:blipFill>
            <a:blip r:embed="rId7"/>
            <a:stretch>
              <a:fillRect/>
            </a:stretch>
          </a:blipFill>
        </p:spPr>
      </p:sp>
      <p:sp>
        <p:nvSpPr>
          <p:cNvPr id="13" name="TextBox 13"/>
          <p:cNvSpPr txBox="1"/>
          <p:nvPr/>
        </p:nvSpPr>
        <p:spPr>
          <a:xfrm>
            <a:off x="259642" y="8238705"/>
            <a:ext cx="17259300" cy="1137071"/>
          </a:xfrm>
          <a:prstGeom prst="rect">
            <a:avLst/>
          </a:prstGeom>
        </p:spPr>
        <p:txBody>
          <a:bodyPr lIns="0" tIns="0" rIns="0" bIns="0" rtlCol="0" anchor="t">
            <a:spAutoFit/>
          </a:bodyPr>
          <a:lstStyle/>
          <a:p>
            <a:pPr algn="l">
              <a:lnSpc>
                <a:spcPts val="4526"/>
              </a:lnSpc>
            </a:pPr>
            <a:r>
              <a:rPr lang="en-US" sz="3233">
                <a:solidFill>
                  <a:srgbClr val="000000"/>
                </a:solidFill>
                <a:latin typeface="DejaVu Serif"/>
                <a:ea typeface="DejaVu Serif"/>
                <a:cs typeface="DejaVu Serif"/>
                <a:sym typeface="DejaVu Serif"/>
              </a:rPr>
              <a:t>Station-zone assignments using the PSO algorithm (static assignment and assignment for 2 and 10 o'clock)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sp>
        <p:nvSpPr>
          <p:cNvPr id="4" name="Freeform 4"/>
          <p:cNvSpPr/>
          <p:nvPr/>
        </p:nvSpPr>
        <p:spPr>
          <a:xfrm>
            <a:off x="6638253" y="720638"/>
            <a:ext cx="3876928" cy="3281922"/>
          </a:xfrm>
          <a:custGeom>
            <a:avLst/>
            <a:gdLst/>
            <a:ahLst/>
            <a:cxnLst/>
            <a:rect l="l" t="t" r="r" b="b"/>
            <a:pathLst>
              <a:path w="3876928" h="3281922">
                <a:moveTo>
                  <a:pt x="0" y="0"/>
                </a:moveTo>
                <a:lnTo>
                  <a:pt x="3876928" y="0"/>
                </a:lnTo>
                <a:lnTo>
                  <a:pt x="3876928" y="3281922"/>
                </a:lnTo>
                <a:lnTo>
                  <a:pt x="0" y="3281922"/>
                </a:lnTo>
                <a:lnTo>
                  <a:pt x="0" y="0"/>
                </a:lnTo>
                <a:close/>
              </a:path>
            </a:pathLst>
          </a:custGeom>
          <a:blipFill>
            <a:blip r:embed="rId3"/>
            <a:stretch>
              <a:fillRect r="-1583"/>
            </a:stretch>
          </a:blipFill>
        </p:spPr>
      </p:sp>
      <p:sp>
        <p:nvSpPr>
          <p:cNvPr id="5" name="Freeform 5"/>
          <p:cNvSpPr/>
          <p:nvPr/>
        </p:nvSpPr>
        <p:spPr>
          <a:xfrm>
            <a:off x="7838383" y="6286429"/>
            <a:ext cx="3855757" cy="3314771"/>
          </a:xfrm>
          <a:custGeom>
            <a:avLst/>
            <a:gdLst/>
            <a:ahLst/>
            <a:cxnLst/>
            <a:rect l="l" t="t" r="r" b="b"/>
            <a:pathLst>
              <a:path w="3855757" h="3314771">
                <a:moveTo>
                  <a:pt x="0" y="0"/>
                </a:moveTo>
                <a:lnTo>
                  <a:pt x="3855757" y="0"/>
                </a:lnTo>
                <a:lnTo>
                  <a:pt x="3855757" y="3314771"/>
                </a:lnTo>
                <a:lnTo>
                  <a:pt x="0" y="3314771"/>
                </a:lnTo>
                <a:lnTo>
                  <a:pt x="0" y="0"/>
                </a:lnTo>
                <a:close/>
              </a:path>
            </a:pathLst>
          </a:custGeom>
          <a:blipFill>
            <a:blip r:embed="rId4"/>
            <a:stretch>
              <a:fillRect/>
            </a:stretch>
          </a:blipFill>
        </p:spPr>
      </p:sp>
      <p:sp>
        <p:nvSpPr>
          <p:cNvPr id="6" name="Freeform 6"/>
          <p:cNvSpPr/>
          <p:nvPr/>
        </p:nvSpPr>
        <p:spPr>
          <a:xfrm>
            <a:off x="11694140" y="2971658"/>
            <a:ext cx="6593860" cy="6593860"/>
          </a:xfrm>
          <a:custGeom>
            <a:avLst/>
            <a:gdLst/>
            <a:ahLst/>
            <a:cxnLst/>
            <a:rect l="l" t="t" r="r" b="b"/>
            <a:pathLst>
              <a:path w="6593860" h="6593860">
                <a:moveTo>
                  <a:pt x="0" y="0"/>
                </a:moveTo>
                <a:lnTo>
                  <a:pt x="6593860" y="0"/>
                </a:lnTo>
                <a:lnTo>
                  <a:pt x="6593860" y="6593860"/>
                </a:lnTo>
                <a:lnTo>
                  <a:pt x="0" y="6593860"/>
                </a:lnTo>
                <a:lnTo>
                  <a:pt x="0" y="0"/>
                </a:lnTo>
                <a:close/>
              </a:path>
            </a:pathLst>
          </a:custGeom>
          <a:blipFill>
            <a:blip r:embed="rId5"/>
            <a:stretch>
              <a:fillRect/>
            </a:stretch>
          </a:blipFill>
        </p:spPr>
      </p:sp>
      <p:sp>
        <p:nvSpPr>
          <p:cNvPr id="7" name="Freeform 7"/>
          <p:cNvSpPr/>
          <p:nvPr/>
        </p:nvSpPr>
        <p:spPr>
          <a:xfrm>
            <a:off x="2" y="450319"/>
            <a:ext cx="6638252" cy="6505487"/>
          </a:xfrm>
          <a:custGeom>
            <a:avLst/>
            <a:gdLst/>
            <a:ahLst/>
            <a:cxnLst/>
            <a:rect l="l" t="t" r="r" b="b"/>
            <a:pathLst>
              <a:path w="6638252" h="6505487">
                <a:moveTo>
                  <a:pt x="0" y="0"/>
                </a:moveTo>
                <a:lnTo>
                  <a:pt x="6638251" y="0"/>
                </a:lnTo>
                <a:lnTo>
                  <a:pt x="6638251" y="6505486"/>
                </a:lnTo>
                <a:lnTo>
                  <a:pt x="0" y="6505486"/>
                </a:lnTo>
                <a:lnTo>
                  <a:pt x="0" y="0"/>
                </a:lnTo>
                <a:close/>
              </a:path>
            </a:pathLst>
          </a:custGeom>
          <a:blipFill>
            <a:blip r:embed="rId6"/>
            <a:stretch>
              <a:fillRect/>
            </a:stretch>
          </a:blipFill>
        </p:spPr>
      </p:sp>
      <p:sp>
        <p:nvSpPr>
          <p:cNvPr id="8" name="TextBox 8"/>
          <p:cNvSpPr txBox="1"/>
          <p:nvPr/>
        </p:nvSpPr>
        <p:spPr>
          <a:xfrm>
            <a:off x="7216121" y="24042"/>
            <a:ext cx="5100281" cy="625364"/>
          </a:xfrm>
          <a:prstGeom prst="rect">
            <a:avLst/>
          </a:prstGeom>
        </p:spPr>
        <p:txBody>
          <a:bodyPr lIns="0" tIns="0" rIns="0" bIns="0" rtlCol="0" anchor="t">
            <a:spAutoFit/>
          </a:bodyPr>
          <a:lstStyle/>
          <a:p>
            <a:pPr algn="l">
              <a:lnSpc>
                <a:spcPts val="5179"/>
              </a:lnSpc>
            </a:pPr>
            <a:r>
              <a:rPr lang="en-US" sz="3699" b="1" dirty="0">
                <a:solidFill>
                  <a:srgbClr val="000000"/>
                </a:solidFill>
                <a:latin typeface="Calibri (MS) Bold" panose="020B0604020202020204" charset="0"/>
                <a:ea typeface="Arimo Bold"/>
                <a:cs typeface="Calibri (MS) Bold" panose="020B0604020202020204" charset="0"/>
                <a:sym typeface="Arimo Bold"/>
              </a:rPr>
              <a:t>GA K-Means vs. </a:t>
            </a:r>
            <a:r>
              <a:rPr lang="tr-TR" sz="3699" b="1" dirty="0">
                <a:solidFill>
                  <a:srgbClr val="000000"/>
                </a:solidFill>
                <a:latin typeface="Calibri (MS) Bold" panose="020B0604020202020204" charset="0"/>
                <a:ea typeface="Arimo Bold"/>
                <a:cs typeface="Calibri (MS) Bold" panose="020B0604020202020204" charset="0"/>
                <a:sym typeface="Arimo Bold"/>
              </a:rPr>
              <a:t>GA </a:t>
            </a:r>
            <a:r>
              <a:rPr lang="en-US" sz="3699" b="1" dirty="0">
                <a:solidFill>
                  <a:srgbClr val="000000"/>
                </a:solidFill>
                <a:latin typeface="Calibri (MS) Bold" panose="020B0604020202020204" charset="0"/>
                <a:ea typeface="Arimo Bold"/>
                <a:cs typeface="Calibri (MS) Bold" panose="020B0604020202020204" charset="0"/>
                <a:sym typeface="Arimo Bold"/>
              </a:rPr>
              <a:t>Static </a:t>
            </a:r>
          </a:p>
        </p:txBody>
      </p:sp>
      <p:sp>
        <p:nvSpPr>
          <p:cNvPr id="9" name="TextBox 9"/>
          <p:cNvSpPr txBox="1"/>
          <p:nvPr/>
        </p:nvSpPr>
        <p:spPr>
          <a:xfrm>
            <a:off x="635514" y="7382239"/>
            <a:ext cx="5367226" cy="1406524"/>
          </a:xfrm>
          <a:prstGeom prst="rect">
            <a:avLst/>
          </a:prstGeom>
        </p:spPr>
        <p:txBody>
          <a:bodyPr lIns="0" tIns="0" rIns="0" bIns="0" rtlCol="0" anchor="t">
            <a:spAutoFit/>
          </a:bodyPr>
          <a:lstStyle/>
          <a:p>
            <a:pPr algn="l">
              <a:lnSpc>
                <a:spcPts val="2800"/>
              </a:lnSpc>
            </a:pP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Hour 2: Assignment optimized by GA using </a:t>
            </a:r>
            <a:r>
              <a:rPr lang="en-US" sz="2000" dirty="0" err="1">
                <a:solidFill>
                  <a:srgbClr val="000000"/>
                </a:solidFill>
                <a:latin typeface="DejaVu Serif" panose="020B0604020202020204" charset="0"/>
                <a:ea typeface="DejaVu Serif" panose="020B0604020202020204" charset="0"/>
                <a:cs typeface="DejaVu Serif" panose="020B0604020202020204" charset="0"/>
                <a:sym typeface="Arimo"/>
              </a:rPr>
              <a:t>OSMnx</a:t>
            </a: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-based travel times and </a:t>
            </a:r>
            <a:r>
              <a:rPr lang="en-US" sz="2000" dirty="0" err="1">
                <a:solidFill>
                  <a:srgbClr val="000000"/>
                </a:solidFill>
                <a:latin typeface="DejaVu Serif" panose="020B0604020202020204" charset="0"/>
                <a:ea typeface="DejaVu Serif" panose="020B0604020202020204" charset="0"/>
                <a:cs typeface="DejaVu Serif" panose="020B0604020202020204" charset="0"/>
                <a:sym typeface="Arimo"/>
              </a:rPr>
              <a:t>KMeans</a:t>
            </a: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 demand zones.</a:t>
            </a:r>
          </a:p>
          <a:p>
            <a:pPr algn="l">
              <a:lnSpc>
                <a:spcPts val="2800"/>
              </a:lnSpc>
            </a:pP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 More balanced and realistic allocation.</a:t>
            </a:r>
          </a:p>
        </p:txBody>
      </p:sp>
      <p:sp>
        <p:nvSpPr>
          <p:cNvPr id="10" name="TextBox 10"/>
          <p:cNvSpPr txBox="1"/>
          <p:nvPr/>
        </p:nvSpPr>
        <p:spPr>
          <a:xfrm>
            <a:off x="12316402" y="1239510"/>
            <a:ext cx="5367226" cy="1408847"/>
          </a:xfrm>
          <a:prstGeom prst="rect">
            <a:avLst/>
          </a:prstGeom>
        </p:spPr>
        <p:txBody>
          <a:bodyPr lIns="0" tIns="0" rIns="0" bIns="0" rtlCol="0" anchor="t">
            <a:spAutoFit/>
          </a:bodyPr>
          <a:lstStyle/>
          <a:p>
            <a:pPr algn="l">
              <a:lnSpc>
                <a:spcPts val="2800"/>
              </a:lnSpc>
            </a:pP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Assignment by GA using a static, distance-only matrix.</a:t>
            </a:r>
          </a:p>
          <a:p>
            <a:pPr algn="l">
              <a:lnSpc>
                <a:spcPts val="2800"/>
              </a:lnSpc>
            </a:pP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 Ignores real traffic and road network effects.</a:t>
            </a:r>
          </a:p>
        </p:txBody>
      </p:sp>
      <p:sp>
        <p:nvSpPr>
          <p:cNvPr id="11" name="AutoShape 11"/>
          <p:cNvSpPr/>
          <p:nvPr/>
        </p:nvSpPr>
        <p:spPr>
          <a:xfrm flipV="1">
            <a:off x="7126704" y="5372100"/>
            <a:ext cx="46034" cy="3768869"/>
          </a:xfrm>
          <a:prstGeom prst="line">
            <a:avLst/>
          </a:prstGeom>
          <a:ln w="76200" cap="flat">
            <a:solidFill>
              <a:srgbClr val="BD582C"/>
            </a:solidFill>
            <a:prstDash val="sysDot"/>
            <a:headEnd type="none" w="sm" len="sm"/>
            <a:tailEnd type="none" w="sm" len="sm"/>
          </a:ln>
        </p:spPr>
        <p:txBody>
          <a:bodyPr/>
          <a:lstStyle/>
          <a:p>
            <a:endParaRPr lang="en-US" dirty="0"/>
          </a:p>
        </p:txBody>
      </p:sp>
      <p:sp>
        <p:nvSpPr>
          <p:cNvPr id="12" name="AutoShape 11">
            <a:extLst>
              <a:ext uri="{FF2B5EF4-FFF2-40B4-BE49-F238E27FC236}">
                <a16:creationId xmlns:a16="http://schemas.microsoft.com/office/drawing/2014/main" id="{6430B85A-E6F6-4311-BA26-8F6D97B572AA}"/>
              </a:ext>
            </a:extLst>
          </p:cNvPr>
          <p:cNvSpPr/>
          <p:nvPr/>
        </p:nvSpPr>
        <p:spPr>
          <a:xfrm flipV="1">
            <a:off x="7135666" y="5372100"/>
            <a:ext cx="4015029" cy="0"/>
          </a:xfrm>
          <a:prstGeom prst="line">
            <a:avLst/>
          </a:prstGeom>
          <a:ln w="76200" cap="flat">
            <a:solidFill>
              <a:srgbClr val="BD582C"/>
            </a:solidFill>
            <a:prstDash val="sysDot"/>
            <a:headEnd type="none" w="sm" len="sm"/>
            <a:tailEnd type="none" w="sm" len="sm"/>
          </a:ln>
        </p:spPr>
        <p:txBody>
          <a:bodyPr/>
          <a:lstStyle/>
          <a:p>
            <a:endParaRPr lang="en-US" dirty="0"/>
          </a:p>
        </p:txBody>
      </p:sp>
      <p:sp>
        <p:nvSpPr>
          <p:cNvPr id="13" name="AutoShape 11">
            <a:extLst>
              <a:ext uri="{FF2B5EF4-FFF2-40B4-BE49-F238E27FC236}">
                <a16:creationId xmlns:a16="http://schemas.microsoft.com/office/drawing/2014/main" id="{BBAADDA9-5921-4033-B629-1DF01B0C8104}"/>
              </a:ext>
            </a:extLst>
          </p:cNvPr>
          <p:cNvSpPr/>
          <p:nvPr/>
        </p:nvSpPr>
        <p:spPr>
          <a:xfrm flipV="1">
            <a:off x="11201400" y="1494975"/>
            <a:ext cx="0" cy="3912194"/>
          </a:xfrm>
          <a:prstGeom prst="line">
            <a:avLst/>
          </a:prstGeom>
          <a:ln w="76200" cap="flat">
            <a:solidFill>
              <a:srgbClr val="BD582C"/>
            </a:solidFill>
            <a:prstDash val="sysDot"/>
            <a:headEnd type="none" w="sm" len="sm"/>
            <a:tailEnd type="none" w="sm" len="sm"/>
          </a:ln>
        </p:spPr>
        <p:txBody>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 y="9601200"/>
            <a:ext cx="18288000" cy="685800"/>
            <a:chOff x="0" y="0"/>
            <a:chExt cx="24384000" cy="914400"/>
          </a:xfrm>
        </p:grpSpPr>
        <p:sp>
          <p:nvSpPr>
            <p:cNvPr id="3" name="Freeform 3"/>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sp>
        <p:nvSpPr>
          <p:cNvPr id="4" name="Freeform 4"/>
          <p:cNvSpPr/>
          <p:nvPr/>
        </p:nvSpPr>
        <p:spPr>
          <a:xfrm>
            <a:off x="7451892" y="6078044"/>
            <a:ext cx="4112133" cy="3523156"/>
          </a:xfrm>
          <a:custGeom>
            <a:avLst/>
            <a:gdLst/>
            <a:ahLst/>
            <a:cxnLst/>
            <a:rect l="l" t="t" r="r" b="b"/>
            <a:pathLst>
              <a:path w="4112133" h="3523156">
                <a:moveTo>
                  <a:pt x="0" y="0"/>
                </a:moveTo>
                <a:lnTo>
                  <a:pt x="4112133" y="0"/>
                </a:lnTo>
                <a:lnTo>
                  <a:pt x="4112133" y="3523156"/>
                </a:lnTo>
                <a:lnTo>
                  <a:pt x="0" y="3523156"/>
                </a:lnTo>
                <a:lnTo>
                  <a:pt x="0" y="0"/>
                </a:lnTo>
                <a:close/>
              </a:path>
            </a:pathLst>
          </a:custGeom>
          <a:blipFill>
            <a:blip r:embed="rId3"/>
            <a:stretch>
              <a:fillRect/>
            </a:stretch>
          </a:blipFill>
        </p:spPr>
      </p:sp>
      <p:sp>
        <p:nvSpPr>
          <p:cNvPr id="5" name="Freeform 5"/>
          <p:cNvSpPr/>
          <p:nvPr/>
        </p:nvSpPr>
        <p:spPr>
          <a:xfrm>
            <a:off x="11881174" y="3258441"/>
            <a:ext cx="6406828" cy="6342759"/>
          </a:xfrm>
          <a:custGeom>
            <a:avLst/>
            <a:gdLst/>
            <a:ahLst/>
            <a:cxnLst/>
            <a:rect l="l" t="t" r="r" b="b"/>
            <a:pathLst>
              <a:path w="6406828" h="6342759">
                <a:moveTo>
                  <a:pt x="0" y="0"/>
                </a:moveTo>
                <a:lnTo>
                  <a:pt x="6406828" y="0"/>
                </a:lnTo>
                <a:lnTo>
                  <a:pt x="6406828" y="6342759"/>
                </a:lnTo>
                <a:lnTo>
                  <a:pt x="0" y="6342759"/>
                </a:lnTo>
                <a:lnTo>
                  <a:pt x="0" y="0"/>
                </a:lnTo>
                <a:close/>
              </a:path>
            </a:pathLst>
          </a:custGeom>
          <a:blipFill>
            <a:blip r:embed="rId4"/>
            <a:stretch>
              <a:fillRect/>
            </a:stretch>
          </a:blipFill>
        </p:spPr>
      </p:sp>
      <p:sp>
        <p:nvSpPr>
          <p:cNvPr id="6" name="Freeform 6"/>
          <p:cNvSpPr/>
          <p:nvPr/>
        </p:nvSpPr>
        <p:spPr>
          <a:xfrm>
            <a:off x="0" y="0"/>
            <a:ext cx="6406828" cy="6342759"/>
          </a:xfrm>
          <a:custGeom>
            <a:avLst/>
            <a:gdLst/>
            <a:ahLst/>
            <a:cxnLst/>
            <a:rect l="l" t="t" r="r" b="b"/>
            <a:pathLst>
              <a:path w="6406828" h="6342759">
                <a:moveTo>
                  <a:pt x="0" y="0"/>
                </a:moveTo>
                <a:lnTo>
                  <a:pt x="6406828" y="0"/>
                </a:lnTo>
                <a:lnTo>
                  <a:pt x="6406828" y="6342759"/>
                </a:lnTo>
                <a:lnTo>
                  <a:pt x="0" y="6342759"/>
                </a:lnTo>
                <a:lnTo>
                  <a:pt x="0" y="0"/>
                </a:lnTo>
                <a:close/>
              </a:path>
            </a:pathLst>
          </a:custGeom>
          <a:blipFill>
            <a:blip r:embed="rId5"/>
            <a:stretch>
              <a:fillRect/>
            </a:stretch>
          </a:blipFill>
        </p:spPr>
      </p:sp>
      <p:sp>
        <p:nvSpPr>
          <p:cNvPr id="7" name="Freeform 7"/>
          <p:cNvSpPr/>
          <p:nvPr/>
        </p:nvSpPr>
        <p:spPr>
          <a:xfrm>
            <a:off x="6406828" y="563246"/>
            <a:ext cx="4307380" cy="3690438"/>
          </a:xfrm>
          <a:custGeom>
            <a:avLst/>
            <a:gdLst/>
            <a:ahLst/>
            <a:cxnLst/>
            <a:rect l="l" t="t" r="r" b="b"/>
            <a:pathLst>
              <a:path w="4307380" h="3690438">
                <a:moveTo>
                  <a:pt x="0" y="0"/>
                </a:moveTo>
                <a:lnTo>
                  <a:pt x="4307380" y="0"/>
                </a:lnTo>
                <a:lnTo>
                  <a:pt x="4307380" y="3690438"/>
                </a:lnTo>
                <a:lnTo>
                  <a:pt x="0" y="3690438"/>
                </a:lnTo>
                <a:lnTo>
                  <a:pt x="0" y="0"/>
                </a:lnTo>
                <a:close/>
              </a:path>
            </a:pathLst>
          </a:custGeom>
          <a:blipFill>
            <a:blip r:embed="rId6"/>
            <a:stretch>
              <a:fillRect/>
            </a:stretch>
          </a:blipFill>
        </p:spPr>
      </p:sp>
      <p:sp>
        <p:nvSpPr>
          <p:cNvPr id="9" name="TextBox 9"/>
          <p:cNvSpPr txBox="1"/>
          <p:nvPr/>
        </p:nvSpPr>
        <p:spPr>
          <a:xfrm>
            <a:off x="519801" y="6936335"/>
            <a:ext cx="5367226" cy="1758949"/>
          </a:xfrm>
          <a:prstGeom prst="rect">
            <a:avLst/>
          </a:prstGeom>
        </p:spPr>
        <p:txBody>
          <a:bodyPr lIns="0" tIns="0" rIns="0" bIns="0" rtlCol="0" anchor="t">
            <a:spAutoFit/>
          </a:bodyPr>
          <a:lstStyle/>
          <a:p>
            <a:pPr algn="l">
              <a:lnSpc>
                <a:spcPts val="2800"/>
              </a:lnSpc>
            </a:pP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GA assignment using </a:t>
            </a:r>
            <a:r>
              <a:rPr lang="en-US" sz="2000" dirty="0" err="1">
                <a:solidFill>
                  <a:srgbClr val="000000"/>
                </a:solidFill>
                <a:latin typeface="DejaVu Serif" panose="020B0604020202020204" charset="0"/>
                <a:ea typeface="DejaVu Serif" panose="020B0604020202020204" charset="0"/>
                <a:cs typeface="DejaVu Serif" panose="020B0604020202020204" charset="0"/>
                <a:sym typeface="Arimo"/>
              </a:rPr>
              <a:t>OSMnx</a:t>
            </a: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-based travel times and real traffic speeds at critical demand points.</a:t>
            </a:r>
          </a:p>
          <a:p>
            <a:pPr algn="l">
              <a:lnSpc>
                <a:spcPts val="2800"/>
              </a:lnSpc>
            </a:pP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 Provides a more realistic and balanced station allocation.</a:t>
            </a:r>
          </a:p>
        </p:txBody>
      </p:sp>
      <p:sp>
        <p:nvSpPr>
          <p:cNvPr id="10" name="TextBox 10"/>
          <p:cNvSpPr txBox="1"/>
          <p:nvPr/>
        </p:nvSpPr>
        <p:spPr>
          <a:xfrm>
            <a:off x="12400975" y="1183769"/>
            <a:ext cx="5367226" cy="1406524"/>
          </a:xfrm>
          <a:prstGeom prst="rect">
            <a:avLst/>
          </a:prstGeom>
        </p:spPr>
        <p:txBody>
          <a:bodyPr lIns="0" tIns="0" rIns="0" bIns="0" rtlCol="0" anchor="t">
            <a:spAutoFit/>
          </a:bodyPr>
          <a:lstStyle/>
          <a:p>
            <a:pPr algn="l">
              <a:lnSpc>
                <a:spcPts val="2800"/>
              </a:lnSpc>
            </a:pP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GA assignment using a static, distance-only matrix for critical demand points.</a:t>
            </a:r>
          </a:p>
          <a:p>
            <a:pPr algn="l">
              <a:lnSpc>
                <a:spcPts val="2800"/>
              </a:lnSpc>
            </a:pPr>
            <a:r>
              <a:rPr lang="en-US" sz="2000" dirty="0">
                <a:solidFill>
                  <a:srgbClr val="000000"/>
                </a:solidFill>
                <a:latin typeface="DejaVu Serif" panose="020B0604020202020204" charset="0"/>
                <a:ea typeface="DejaVu Serif" panose="020B0604020202020204" charset="0"/>
                <a:cs typeface="DejaVu Serif" panose="020B0604020202020204" charset="0"/>
                <a:sym typeface="Arimo"/>
              </a:rPr>
              <a:t> Does not account for real traffic or actual road network conditions.</a:t>
            </a:r>
          </a:p>
        </p:txBody>
      </p:sp>
      <p:sp>
        <p:nvSpPr>
          <p:cNvPr id="11" name="TextBox 11"/>
          <p:cNvSpPr txBox="1"/>
          <p:nvPr/>
        </p:nvSpPr>
        <p:spPr>
          <a:xfrm>
            <a:off x="6660840" y="-95250"/>
            <a:ext cx="6405325" cy="625364"/>
          </a:xfrm>
          <a:prstGeom prst="rect">
            <a:avLst/>
          </a:prstGeom>
        </p:spPr>
        <p:txBody>
          <a:bodyPr lIns="0" tIns="0" rIns="0" bIns="0" rtlCol="0" anchor="t">
            <a:spAutoFit/>
          </a:bodyPr>
          <a:lstStyle/>
          <a:p>
            <a:pPr algn="l">
              <a:lnSpc>
                <a:spcPts val="5179"/>
              </a:lnSpc>
            </a:pPr>
            <a:r>
              <a:rPr lang="en-US" sz="3699" b="1" dirty="0">
                <a:solidFill>
                  <a:srgbClr val="000000"/>
                </a:solidFill>
                <a:latin typeface="Calibri (MS) Bold" panose="020B0604020202020204" charset="0"/>
                <a:ea typeface="Arimo Bold"/>
                <a:cs typeface="Calibri (MS) Bold" panose="020B0604020202020204" charset="0"/>
                <a:sym typeface="Arimo Bold"/>
              </a:rPr>
              <a:t>GA Critic Points vs.</a:t>
            </a:r>
            <a:r>
              <a:rPr lang="tr-TR" sz="3699" b="1" dirty="0">
                <a:solidFill>
                  <a:srgbClr val="000000"/>
                </a:solidFill>
                <a:latin typeface="Calibri (MS) Bold" panose="020B0604020202020204" charset="0"/>
                <a:ea typeface="Arimo Bold"/>
                <a:cs typeface="Calibri (MS) Bold" panose="020B0604020202020204" charset="0"/>
                <a:sym typeface="Arimo Bold"/>
              </a:rPr>
              <a:t> GA</a:t>
            </a:r>
            <a:r>
              <a:rPr lang="en-US" sz="3699" b="1" dirty="0">
                <a:solidFill>
                  <a:srgbClr val="000000"/>
                </a:solidFill>
                <a:latin typeface="Calibri (MS) Bold" panose="020B0604020202020204" charset="0"/>
                <a:ea typeface="Arimo Bold"/>
                <a:cs typeface="Calibri (MS) Bold" panose="020B0604020202020204" charset="0"/>
                <a:sym typeface="Arimo Bold"/>
              </a:rPr>
              <a:t> Static </a:t>
            </a:r>
          </a:p>
        </p:txBody>
      </p:sp>
      <p:sp>
        <p:nvSpPr>
          <p:cNvPr id="12" name="AutoShape 11">
            <a:extLst>
              <a:ext uri="{FF2B5EF4-FFF2-40B4-BE49-F238E27FC236}">
                <a16:creationId xmlns:a16="http://schemas.microsoft.com/office/drawing/2014/main" id="{F7FEB977-567B-4A4E-92A8-C916D6E675FF}"/>
              </a:ext>
            </a:extLst>
          </p:cNvPr>
          <p:cNvSpPr/>
          <p:nvPr/>
        </p:nvSpPr>
        <p:spPr>
          <a:xfrm flipV="1">
            <a:off x="6888015" y="5448299"/>
            <a:ext cx="44076" cy="3948259"/>
          </a:xfrm>
          <a:prstGeom prst="line">
            <a:avLst/>
          </a:prstGeom>
          <a:ln w="76200" cap="flat">
            <a:solidFill>
              <a:srgbClr val="BD582C"/>
            </a:solidFill>
            <a:prstDash val="sysDot"/>
            <a:headEnd type="none" w="sm" len="sm"/>
            <a:tailEnd type="none" w="sm" len="sm"/>
          </a:ln>
        </p:spPr>
        <p:txBody>
          <a:bodyPr/>
          <a:lstStyle/>
          <a:p>
            <a:endParaRPr lang="en-US" dirty="0"/>
          </a:p>
        </p:txBody>
      </p:sp>
      <p:sp>
        <p:nvSpPr>
          <p:cNvPr id="13" name="AutoShape 11">
            <a:extLst>
              <a:ext uri="{FF2B5EF4-FFF2-40B4-BE49-F238E27FC236}">
                <a16:creationId xmlns:a16="http://schemas.microsoft.com/office/drawing/2014/main" id="{CC317B2A-8470-41DF-A649-3DED20D6AC7A}"/>
              </a:ext>
            </a:extLst>
          </p:cNvPr>
          <p:cNvSpPr/>
          <p:nvPr/>
        </p:nvSpPr>
        <p:spPr>
          <a:xfrm>
            <a:off x="6890473" y="5370886"/>
            <a:ext cx="4539527" cy="1214"/>
          </a:xfrm>
          <a:prstGeom prst="line">
            <a:avLst/>
          </a:prstGeom>
          <a:ln w="76200" cap="flat">
            <a:solidFill>
              <a:srgbClr val="BD582C"/>
            </a:solidFill>
            <a:prstDash val="sysDot"/>
            <a:headEnd type="none" w="sm" len="sm"/>
            <a:tailEnd type="none" w="sm" len="sm"/>
          </a:ln>
        </p:spPr>
        <p:txBody>
          <a:bodyPr/>
          <a:lstStyle/>
          <a:p>
            <a:endParaRPr lang="en-US" dirty="0"/>
          </a:p>
        </p:txBody>
      </p:sp>
      <p:sp>
        <p:nvSpPr>
          <p:cNvPr id="14" name="AutoShape 11">
            <a:extLst>
              <a:ext uri="{FF2B5EF4-FFF2-40B4-BE49-F238E27FC236}">
                <a16:creationId xmlns:a16="http://schemas.microsoft.com/office/drawing/2014/main" id="{AB57F0A4-5619-4DE9-A7ED-BCA9F3785B7C}"/>
              </a:ext>
            </a:extLst>
          </p:cNvPr>
          <p:cNvSpPr/>
          <p:nvPr/>
        </p:nvSpPr>
        <p:spPr>
          <a:xfrm flipV="1">
            <a:off x="11354212" y="1679881"/>
            <a:ext cx="1699" cy="3760798"/>
          </a:xfrm>
          <a:prstGeom prst="line">
            <a:avLst/>
          </a:prstGeom>
          <a:ln w="76200" cap="flat">
            <a:solidFill>
              <a:srgbClr val="BD582C"/>
            </a:solidFill>
            <a:prstDash val="sysDot"/>
            <a:headEnd type="none" w="sm" len="sm"/>
            <a:tailEnd type="none" w="sm" len="sm"/>
          </a:ln>
        </p:spPr>
        <p:txBody>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7029"/>
            <a:ext cx="10352030" cy="4490193"/>
          </a:xfrm>
          <a:custGeom>
            <a:avLst/>
            <a:gdLst/>
            <a:ahLst/>
            <a:cxnLst/>
            <a:rect l="l" t="t" r="r" b="b"/>
            <a:pathLst>
              <a:path w="10352030" h="4490193">
                <a:moveTo>
                  <a:pt x="0" y="0"/>
                </a:moveTo>
                <a:lnTo>
                  <a:pt x="10352030" y="0"/>
                </a:lnTo>
                <a:lnTo>
                  <a:pt x="10352030" y="4490193"/>
                </a:lnTo>
                <a:lnTo>
                  <a:pt x="0" y="4490193"/>
                </a:lnTo>
                <a:lnTo>
                  <a:pt x="0" y="0"/>
                </a:lnTo>
                <a:close/>
              </a:path>
            </a:pathLst>
          </a:custGeom>
          <a:blipFill>
            <a:blip r:embed="rId2"/>
            <a:stretch>
              <a:fillRect/>
            </a:stretch>
          </a:blipFill>
        </p:spPr>
      </p:sp>
      <p:grpSp>
        <p:nvGrpSpPr>
          <p:cNvPr id="3" name="Group 3"/>
          <p:cNvGrpSpPr/>
          <p:nvPr/>
        </p:nvGrpSpPr>
        <p:grpSpPr>
          <a:xfrm>
            <a:off x="2" y="9601200"/>
            <a:ext cx="18288000" cy="685800"/>
            <a:chOff x="0" y="0"/>
            <a:chExt cx="24384000" cy="914400"/>
          </a:xfrm>
        </p:grpSpPr>
        <p:sp>
          <p:nvSpPr>
            <p:cNvPr id="4" name="Freeform 4"/>
            <p:cNvSpPr/>
            <p:nvPr/>
          </p:nvSpPr>
          <p:spPr>
            <a:xfrm>
              <a:off x="0" y="0"/>
              <a:ext cx="24384000" cy="914400"/>
            </a:xfrm>
            <a:custGeom>
              <a:avLst/>
              <a:gdLst/>
              <a:ahLst/>
              <a:cxnLst/>
              <a:rect l="l" t="t" r="r" b="b"/>
              <a:pathLst>
                <a:path w="24384000" h="914400">
                  <a:moveTo>
                    <a:pt x="0" y="0"/>
                  </a:moveTo>
                  <a:lnTo>
                    <a:pt x="24384000" y="0"/>
                  </a:lnTo>
                  <a:lnTo>
                    <a:pt x="24384000" y="914400"/>
                  </a:lnTo>
                  <a:lnTo>
                    <a:pt x="0" y="914400"/>
                  </a:lnTo>
                  <a:close/>
                </a:path>
              </a:pathLst>
            </a:custGeom>
            <a:solidFill>
              <a:srgbClr val="BD582C"/>
            </a:solidFill>
          </p:spPr>
        </p:sp>
      </p:grpSp>
      <p:sp>
        <p:nvSpPr>
          <p:cNvPr id="5" name="Freeform 5"/>
          <p:cNvSpPr/>
          <p:nvPr/>
        </p:nvSpPr>
        <p:spPr>
          <a:xfrm>
            <a:off x="9293384" y="4727222"/>
            <a:ext cx="8731176" cy="5216878"/>
          </a:xfrm>
          <a:custGeom>
            <a:avLst/>
            <a:gdLst/>
            <a:ahLst/>
            <a:cxnLst/>
            <a:rect l="l" t="t" r="r" b="b"/>
            <a:pathLst>
              <a:path w="8731176" h="5216878">
                <a:moveTo>
                  <a:pt x="0" y="0"/>
                </a:moveTo>
                <a:lnTo>
                  <a:pt x="8731176" y="0"/>
                </a:lnTo>
                <a:lnTo>
                  <a:pt x="8731176" y="5216878"/>
                </a:lnTo>
                <a:lnTo>
                  <a:pt x="0" y="5216878"/>
                </a:lnTo>
                <a:lnTo>
                  <a:pt x="0" y="0"/>
                </a:lnTo>
                <a:close/>
              </a:path>
            </a:pathLst>
          </a:custGeom>
          <a:blipFill>
            <a:blip r:embed="rId3"/>
            <a:stretch>
              <a:fillRect/>
            </a:stretch>
          </a:blipFill>
        </p:spPr>
      </p:sp>
      <p:sp>
        <p:nvSpPr>
          <p:cNvPr id="8" name="TextBox 8"/>
          <p:cNvSpPr txBox="1"/>
          <p:nvPr/>
        </p:nvSpPr>
        <p:spPr>
          <a:xfrm>
            <a:off x="10904250" y="629920"/>
            <a:ext cx="6091714" cy="398780"/>
          </a:xfrm>
          <a:prstGeom prst="rect">
            <a:avLst/>
          </a:prstGeom>
        </p:spPr>
        <p:txBody>
          <a:bodyPr lIns="0" tIns="0" rIns="0" bIns="0" rtlCol="0" anchor="t">
            <a:spAutoFit/>
          </a:bodyPr>
          <a:lstStyle/>
          <a:p>
            <a:pPr marL="0" lvl="0" indent="0" algn="ctr">
              <a:lnSpc>
                <a:spcPts val="3219"/>
              </a:lnSpc>
              <a:spcBef>
                <a:spcPct val="0"/>
              </a:spcBef>
            </a:pPr>
            <a:r>
              <a:rPr lang="en-US" sz="2299" b="1" dirty="0">
                <a:solidFill>
                  <a:srgbClr val="000000"/>
                </a:solidFill>
                <a:latin typeface="DejaVu Serif Bold"/>
                <a:ea typeface="DejaVu Serif Bold"/>
                <a:cs typeface="DejaVu Serif Bold"/>
                <a:sym typeface="DejaVu Serif Bold"/>
              </a:rPr>
              <a:t>Demand D</a:t>
            </a:r>
            <a:r>
              <a:rPr lang="en-US" sz="2299" b="1" u="none" strike="noStrike" dirty="0">
                <a:solidFill>
                  <a:srgbClr val="000000"/>
                </a:solidFill>
                <a:latin typeface="DejaVu Serif Bold"/>
                <a:ea typeface="DejaVu Serif Bold"/>
                <a:cs typeface="DejaVu Serif Bold"/>
                <a:sym typeface="DejaVu Serif Bold"/>
              </a:rPr>
              <a:t>istribution Across Stations</a:t>
            </a:r>
          </a:p>
        </p:txBody>
      </p:sp>
      <p:sp>
        <p:nvSpPr>
          <p:cNvPr id="16" name="Rectangle 5">
            <a:extLst>
              <a:ext uri="{FF2B5EF4-FFF2-40B4-BE49-F238E27FC236}">
                <a16:creationId xmlns:a16="http://schemas.microsoft.com/office/drawing/2014/main" id="{EA9816D5-EC4E-4441-898A-33DBAD3DB8A3}"/>
              </a:ext>
            </a:extLst>
          </p:cNvPr>
          <p:cNvSpPr>
            <a:spLocks noChangeArrowheads="1"/>
          </p:cNvSpPr>
          <p:nvPr/>
        </p:nvSpPr>
        <p:spPr bwMode="auto">
          <a:xfrm>
            <a:off x="10721195" y="1881545"/>
            <a:ext cx="69342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DejaVu Serif" panose="020B0604020202020204" charset="0"/>
                <a:ea typeface="DejaVu Serif" panose="020B0604020202020204" charset="0"/>
                <a:cs typeface="DejaVu Serif" panose="020B0604020202020204" charset="0"/>
              </a:rPr>
              <a:t>GA with real data balances demand more effectively; Static GA is less flexible.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DejaVu Serif" panose="020B0604020202020204" charset="0"/>
                <a:ea typeface="DejaVu Serif" panose="020B0604020202020204" charset="0"/>
                <a:cs typeface="DejaVu Serif" panose="020B0604020202020204" charset="0"/>
              </a:rPr>
              <a:t>Dynamic, traffic-aware assignment improves coverage and station utilization.</a:t>
            </a:r>
          </a:p>
        </p:txBody>
      </p:sp>
      <p:sp>
        <p:nvSpPr>
          <p:cNvPr id="17" name="Rectangle 6">
            <a:extLst>
              <a:ext uri="{FF2B5EF4-FFF2-40B4-BE49-F238E27FC236}">
                <a16:creationId xmlns:a16="http://schemas.microsoft.com/office/drawing/2014/main" id="{6362A55C-EEDF-45F6-92CF-419710E8A483}"/>
              </a:ext>
            </a:extLst>
          </p:cNvPr>
          <p:cNvSpPr>
            <a:spLocks noChangeArrowheads="1"/>
          </p:cNvSpPr>
          <p:nvPr/>
        </p:nvSpPr>
        <p:spPr bwMode="auto">
          <a:xfrm>
            <a:off x="606166" y="6835524"/>
            <a:ext cx="7620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DejaVu Serif" panose="020B0604020202020204" charset="0"/>
                <a:ea typeface="DejaVu Serif" panose="020B0604020202020204" charset="0"/>
                <a:cs typeface="DejaVu Serif" panose="020B0604020202020204" charset="0"/>
              </a:rPr>
              <a:t>GA with real traffic data keeps extra travel time low and stable (~18-19%), while Static GA results in much higher extra travel time (30%).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DejaVu Serif" panose="020B0604020202020204" charset="0"/>
                <a:ea typeface="DejaVu Serif" panose="020B0604020202020204" charset="0"/>
                <a:cs typeface="DejaVu Serif" panose="020B0604020202020204" charset="0"/>
              </a:rPr>
              <a:t>Static assignment causes more inefficiency.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DejaVu Serif" panose="020B0604020202020204" charset="0"/>
                <a:ea typeface="DejaVu Serif" panose="020B0604020202020204" charset="0"/>
                <a:cs typeface="DejaVu Serif" panose="020B0604020202020204" charset="0"/>
              </a:rPr>
              <a:t>Dynamic, real-data-based GA reduces unnecessary travel.</a:t>
            </a:r>
          </a:p>
        </p:txBody>
      </p:sp>
      <p:sp>
        <p:nvSpPr>
          <p:cNvPr id="18" name="Dikdörtgen 17">
            <a:extLst>
              <a:ext uri="{FF2B5EF4-FFF2-40B4-BE49-F238E27FC236}">
                <a16:creationId xmlns:a16="http://schemas.microsoft.com/office/drawing/2014/main" id="{9D3645D3-BA71-4D7A-B68B-3DFA55CAAFCD}"/>
              </a:ext>
            </a:extLst>
          </p:cNvPr>
          <p:cNvSpPr/>
          <p:nvPr/>
        </p:nvSpPr>
        <p:spPr>
          <a:xfrm>
            <a:off x="1447800" y="6171241"/>
            <a:ext cx="5711820" cy="446276"/>
          </a:xfrm>
          <a:prstGeom prst="rect">
            <a:avLst/>
          </a:prstGeom>
        </p:spPr>
        <p:txBody>
          <a:bodyPr wrap="none">
            <a:spAutoFit/>
          </a:bodyPr>
          <a:lstStyle/>
          <a:p>
            <a:r>
              <a:rPr lang="en-US" sz="2300" b="1" dirty="0">
                <a:latin typeface="DejaVu Serif" panose="020B0604020202020204" charset="0"/>
                <a:ea typeface="DejaVu Serif" panose="020B0604020202020204" charset="0"/>
                <a:cs typeface="DejaVu Serif" panose="020B0604020202020204" charset="0"/>
              </a:rPr>
              <a:t>Static vs Real-Data GA: Less Efficient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267</Words>
  <Application>Microsoft Office PowerPoint</Application>
  <PresentationFormat>Özel</PresentationFormat>
  <Paragraphs>25</Paragraphs>
  <Slides>7</Slides>
  <Notes>2</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7</vt:i4>
      </vt:variant>
    </vt:vector>
  </HeadingPairs>
  <TitlesOfParts>
    <vt:vector size="13" baseType="lpstr">
      <vt:lpstr>DejaVu Serif</vt:lpstr>
      <vt:lpstr>Calibri</vt:lpstr>
      <vt:lpstr>Calibri (MS) Bold</vt:lpstr>
      <vt:lpstr>DejaVu Serif Bold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optproje.pptx</dc:title>
  <cp:lastModifiedBy>Furkan Karagöz</cp:lastModifiedBy>
  <cp:revision>3</cp:revision>
  <dcterms:created xsi:type="dcterms:W3CDTF">2006-08-16T00:00:00Z</dcterms:created>
  <dcterms:modified xsi:type="dcterms:W3CDTF">2025-06-27T12:20:43Z</dcterms:modified>
  <dc:identifier>DAGof2Ewegk</dc:identifier>
</cp:coreProperties>
</file>